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311" r:id="rId2"/>
    <p:sldId id="288" r:id="rId3"/>
    <p:sldId id="289" r:id="rId4"/>
    <p:sldId id="290" r:id="rId5"/>
    <p:sldId id="309" r:id="rId6"/>
    <p:sldId id="283" r:id="rId7"/>
    <p:sldId id="284" r:id="rId8"/>
  </p:sldIdLst>
  <p:sldSz cx="12192000" cy="6858000"/>
  <p:notesSz cx="6858000" cy="9144000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Calibri Light" panose="020F0302020204030204" pitchFamily="34" charset="0"/>
      <p:regular r:id="rId13"/>
      <p:italic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5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FDDB-6625-43D0-90E4-352AE28604C8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CDB4-120D-491C-A10D-73A7472D3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875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FDDB-6625-43D0-90E4-352AE28604C8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CDB4-120D-491C-A10D-73A7472D3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579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FDDB-6625-43D0-90E4-352AE28604C8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CDB4-120D-491C-A10D-73A7472D3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431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FDDB-6625-43D0-90E4-352AE28604C8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CDB4-120D-491C-A10D-73A7472D3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874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FDDB-6625-43D0-90E4-352AE28604C8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CDB4-120D-491C-A10D-73A7472D3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68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FDDB-6625-43D0-90E4-352AE28604C8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CDB4-120D-491C-A10D-73A7472D3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621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FDDB-6625-43D0-90E4-352AE28604C8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CDB4-120D-491C-A10D-73A7472D3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113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FDDB-6625-43D0-90E4-352AE28604C8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CDB4-120D-491C-A10D-73A7472D3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257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FDDB-6625-43D0-90E4-352AE28604C8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CDB4-120D-491C-A10D-73A7472D3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490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FDDB-6625-43D0-90E4-352AE28604C8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CDB4-120D-491C-A10D-73A7472D3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204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FDDB-6625-43D0-90E4-352AE28604C8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CDB4-120D-491C-A10D-73A7472D3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637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6FDDB-6625-43D0-90E4-352AE28604C8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7CDB4-120D-491C-A10D-73A7472D3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44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F973D-7552-4B34-BFC1-46F1EFC39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00932"/>
          </a:xfrm>
        </p:spPr>
        <p:txBody>
          <a:bodyPr>
            <a:normAutofit fontScale="90000"/>
          </a:bodyPr>
          <a:lstStyle/>
          <a:p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FC3FD1-6F50-47D1-AC01-D7D0D8D40C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69258"/>
            <a:ext cx="10515600" cy="5723616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いきます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きます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かえります</a:t>
            </a:r>
            <a:endParaRPr lang="en-CA" altLang="ja-JP" dirty="0"/>
          </a:p>
          <a:p>
            <a:pPr marL="0" indent="0">
              <a:buNone/>
            </a:pPr>
            <a:endParaRPr lang="en-CA" altLang="ja-JP" dirty="0"/>
          </a:p>
          <a:p>
            <a:pPr marL="0" indent="0">
              <a:buNone/>
            </a:pPr>
            <a:r>
              <a:rPr lang="en-CA" altLang="ja-JP"/>
              <a:t>They all  </a:t>
            </a:r>
            <a:r>
              <a:rPr lang="en-CA" altLang="ja-JP" dirty="0"/>
              <a:t>express “movement”. They need the goal /destination after the movement . </a:t>
            </a:r>
          </a:p>
          <a:p>
            <a:pPr marL="0" indent="0">
              <a:buNone/>
            </a:pP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　　　　　　　　　　　　　　　        </a:t>
            </a:r>
            <a:endParaRPr lang="en-CA" altLang="ja-JP" dirty="0"/>
          </a:p>
          <a:p>
            <a:pPr marL="0" indent="0">
              <a:buNone/>
            </a:pPr>
            <a:r>
              <a:rPr lang="en-CA" altLang="ja-JP" dirty="0"/>
              <a:t>                                                       </a:t>
            </a:r>
            <a:r>
              <a:rPr lang="ja-JP" altLang="en-US" dirty="0"/>
              <a:t>→</a:t>
            </a:r>
            <a:endParaRPr lang="en-CA" altLang="ja-JP" dirty="0"/>
          </a:p>
          <a:p>
            <a:pPr marL="0" indent="0">
              <a:buNone/>
            </a:pPr>
            <a:endParaRPr lang="en-CA" altLang="ja-JP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254DC38-ACBE-463B-BCBD-B1B72C3BB1D3}"/>
              </a:ext>
            </a:extLst>
          </p:cNvPr>
          <p:cNvSpPr/>
          <p:nvPr/>
        </p:nvSpPr>
        <p:spPr>
          <a:xfrm>
            <a:off x="1088570" y="4441373"/>
            <a:ext cx="3454401" cy="1422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5BA972D-AB62-4C81-8B2E-D96C3B50BA68}"/>
              </a:ext>
            </a:extLst>
          </p:cNvPr>
          <p:cNvSpPr/>
          <p:nvPr/>
        </p:nvSpPr>
        <p:spPr>
          <a:xfrm>
            <a:off x="6596742" y="4310744"/>
            <a:ext cx="3737429" cy="1422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A" sz="2800" dirty="0"/>
              <a:t>goal</a:t>
            </a:r>
          </a:p>
          <a:p>
            <a:pPr algn="ctr"/>
            <a:r>
              <a:rPr lang="en-CA" sz="2800" dirty="0"/>
              <a:t>destination</a:t>
            </a:r>
          </a:p>
        </p:txBody>
      </p:sp>
    </p:spTree>
    <p:extLst>
      <p:ext uri="{BB962C8B-B14F-4D97-AF65-F5344CB8AC3E}">
        <p14:creationId xmlns:p14="http://schemas.microsoft.com/office/powerpoint/2010/main" val="423637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200" dirty="0"/>
              <a:t>Place</a:t>
            </a:r>
            <a:r>
              <a:rPr lang="ja-JP" altLang="en-US" sz="3200" dirty="0"/>
              <a:t>に　いきます</a:t>
            </a:r>
            <a:br>
              <a:rPr lang="en-US" altLang="ja-JP" sz="3200" dirty="0"/>
            </a:br>
            <a:r>
              <a:rPr lang="ja-JP" altLang="en-US" sz="3200" dirty="0"/>
              <a:t>　　　　　</a:t>
            </a:r>
            <a:r>
              <a:rPr lang="ja-JP" altLang="en-US" sz="3600" dirty="0">
                <a:solidFill>
                  <a:srgbClr val="FF0000"/>
                </a:solidFill>
              </a:rPr>
              <a:t>に</a:t>
            </a:r>
            <a:r>
              <a:rPr lang="en-US" altLang="ja-JP" sz="3600" dirty="0">
                <a:solidFill>
                  <a:srgbClr val="FF0000"/>
                </a:solidFill>
              </a:rPr>
              <a:t>/</a:t>
            </a:r>
            <a:r>
              <a:rPr lang="ja-JP" altLang="en-US" sz="3600" dirty="0">
                <a:solidFill>
                  <a:srgbClr val="FF0000"/>
                </a:solidFill>
              </a:rPr>
              <a:t>へ</a:t>
            </a:r>
            <a:r>
              <a:rPr lang="en-US" altLang="ja-JP" sz="3600" dirty="0">
                <a:solidFill>
                  <a:srgbClr val="FF0000"/>
                </a:solidFill>
              </a:rPr>
              <a:t>(</a:t>
            </a:r>
            <a:r>
              <a:rPr lang="ja-JP" altLang="en-US" sz="3600" dirty="0">
                <a:solidFill>
                  <a:srgbClr val="FF0000"/>
                </a:solidFill>
              </a:rPr>
              <a:t>え</a:t>
            </a:r>
            <a:r>
              <a:rPr lang="en-US" altLang="ja-JP" sz="3600" dirty="0">
                <a:solidFill>
                  <a:srgbClr val="FF0000"/>
                </a:solidFill>
              </a:rPr>
              <a:t>)</a:t>
            </a:r>
            <a:r>
              <a:rPr lang="en-US" altLang="ja-JP" sz="3600" dirty="0"/>
              <a:t>:  goal of movement</a:t>
            </a:r>
            <a:br>
              <a:rPr lang="en-US" altLang="ja-JP" sz="3600" dirty="0"/>
            </a:b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16925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　　　　　　　　　　　　　　            　　</a:t>
            </a:r>
            <a:r>
              <a:rPr lang="ja-JP" altLang="en-US" sz="3600" dirty="0"/>
              <a:t>に／へ</a:t>
            </a:r>
            <a:r>
              <a:rPr lang="ja-JP" altLang="en-US" dirty="0"/>
              <a:t>　　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　　　　　　　　　　　　　　　</a:t>
            </a:r>
            <a:r>
              <a:rPr lang="en-US" altLang="ja-JP" dirty="0"/>
              <a:t>――</a:t>
            </a:r>
            <a:r>
              <a:rPr lang="ja-JP" altLang="en-US" dirty="0"/>
              <a:t>→　　　　　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6807865" y="3863974"/>
            <a:ext cx="3385751" cy="9144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bg1"/>
                </a:solidFill>
              </a:rPr>
              <a:t>XXX</a:t>
            </a:r>
          </a:p>
          <a:p>
            <a:pPr algn="ctr"/>
            <a:r>
              <a:rPr lang="en-US" altLang="ja-JP" sz="4000" dirty="0"/>
              <a:t>X</a:t>
            </a:r>
            <a:endParaRPr lang="en-US" sz="4000" dirty="0">
              <a:solidFill>
                <a:schemeClr val="bg1"/>
              </a:solidFill>
            </a:endParaRPr>
          </a:p>
          <a:p>
            <a:pPr algn="ctr"/>
            <a:r>
              <a:rPr lang="en-US" dirty="0">
                <a:solidFill>
                  <a:schemeClr val="bg1"/>
                </a:solidFill>
              </a:rPr>
              <a:t>XX</a:t>
            </a:r>
          </a:p>
        </p:txBody>
      </p:sp>
      <p:pic>
        <p:nvPicPr>
          <p:cNvPr id="8" name="Picture 2" descr="ブレザー女子高校生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65443" y="2237516"/>
            <a:ext cx="24479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miley Face 5"/>
          <p:cNvSpPr/>
          <p:nvPr/>
        </p:nvSpPr>
        <p:spPr>
          <a:xfrm>
            <a:off x="1549420" y="5397500"/>
            <a:ext cx="914400" cy="914400"/>
          </a:xfrm>
          <a:prstGeom prst="smileyFac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Oval Callout 6"/>
          <p:cNvSpPr/>
          <p:nvPr/>
        </p:nvSpPr>
        <p:spPr>
          <a:xfrm>
            <a:off x="569118" y="4160963"/>
            <a:ext cx="2314832" cy="1001521"/>
          </a:xfrm>
          <a:prstGeom prst="wedgeEllipse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A</a:t>
            </a:r>
            <a:r>
              <a:rPr lang="ja-JP" altLang="en-US" dirty="0"/>
              <a:t>さんは</a:t>
            </a:r>
            <a:endParaRPr lang="en-US" altLang="ja-JP" dirty="0"/>
          </a:p>
          <a:p>
            <a:pPr algn="ctr"/>
            <a:r>
              <a:rPr lang="en-US" altLang="ja-JP" dirty="0"/>
              <a:t>X</a:t>
            </a:r>
            <a:r>
              <a:rPr lang="ja-JP" altLang="en-US" dirty="0"/>
              <a:t>にいきます。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987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200" dirty="0"/>
              <a:t>Place</a:t>
            </a:r>
            <a:r>
              <a:rPr lang="ja-JP" altLang="en-US" sz="3200" dirty="0"/>
              <a:t>に　きます</a:t>
            </a:r>
            <a:br>
              <a:rPr lang="en-US" altLang="ja-JP" sz="3200" dirty="0"/>
            </a:br>
            <a:r>
              <a:rPr lang="ja-JP" altLang="en-US" sz="3200" dirty="0"/>
              <a:t>　　　　　</a:t>
            </a:r>
            <a:r>
              <a:rPr lang="ja-JP" altLang="en-US" sz="3600" dirty="0">
                <a:solidFill>
                  <a:srgbClr val="FF0000"/>
                </a:solidFill>
              </a:rPr>
              <a:t>に／へ</a:t>
            </a:r>
            <a:r>
              <a:rPr lang="en-US" altLang="ja-JP" sz="3600" dirty="0">
                <a:solidFill>
                  <a:srgbClr val="FF0000"/>
                </a:solidFill>
              </a:rPr>
              <a:t>(</a:t>
            </a:r>
            <a:r>
              <a:rPr lang="ja-JP" altLang="en-US" sz="3600" dirty="0">
                <a:solidFill>
                  <a:srgbClr val="FF0000"/>
                </a:solidFill>
              </a:rPr>
              <a:t>え</a:t>
            </a:r>
            <a:r>
              <a:rPr lang="en-US" altLang="ja-JP" sz="3600" dirty="0">
                <a:solidFill>
                  <a:srgbClr val="FF0000"/>
                </a:solidFill>
              </a:rPr>
              <a:t>)</a:t>
            </a:r>
            <a:r>
              <a:rPr lang="en-US" altLang="ja-JP" sz="3600" dirty="0"/>
              <a:t>:  goal of movement</a:t>
            </a:r>
            <a:br>
              <a:rPr lang="en-US" altLang="ja-JP" sz="3600" dirty="0"/>
            </a:b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16925" y="1408670"/>
            <a:ext cx="10515600" cy="4768293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　　　　　　　　　　　　　　　</a:t>
            </a:r>
            <a:r>
              <a:rPr lang="ja-JP" altLang="en-US" sz="3600" dirty="0"/>
              <a:t>に／へ</a:t>
            </a:r>
            <a:r>
              <a:rPr lang="ja-JP" altLang="en-US" dirty="0"/>
              <a:t>　　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       </a:t>
            </a:r>
          </a:p>
          <a:p>
            <a:pPr marL="0" indent="0">
              <a:buNone/>
            </a:pPr>
            <a:r>
              <a:rPr lang="en-US" altLang="ja-JP" dirty="0"/>
              <a:t>							   									</a:t>
            </a:r>
          </a:p>
          <a:p>
            <a:pPr marL="0" indent="0">
              <a:buNone/>
            </a:pPr>
            <a:r>
              <a:rPr lang="ja-JP" altLang="en-US" dirty="0"/>
              <a:t>　　　　　　　　　　　　　　</a:t>
            </a:r>
            <a:r>
              <a:rPr lang="en-US" altLang="ja-JP" dirty="0"/>
              <a:t>――</a:t>
            </a:r>
            <a:r>
              <a:rPr lang="ja-JP" altLang="en-US" dirty="0"/>
              <a:t>→　　　　　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5535827" y="4150341"/>
            <a:ext cx="3385751" cy="9144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3600" dirty="0"/>
              <a:t>X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8" name="Picture 2" descr="ブレザー女子高校生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40297" y="2479588"/>
            <a:ext cx="2447925" cy="2907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miley Face 5"/>
          <p:cNvSpPr/>
          <p:nvPr/>
        </p:nvSpPr>
        <p:spPr>
          <a:xfrm>
            <a:off x="9062651" y="4902100"/>
            <a:ext cx="914400" cy="914400"/>
          </a:xfrm>
          <a:prstGeom prst="smileyFac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Oval Callout 6"/>
          <p:cNvSpPr/>
          <p:nvPr/>
        </p:nvSpPr>
        <p:spPr>
          <a:xfrm>
            <a:off x="9211963" y="3606020"/>
            <a:ext cx="2314832" cy="1001521"/>
          </a:xfrm>
          <a:prstGeom prst="wedgeEllipse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A</a:t>
            </a:r>
            <a:r>
              <a:rPr lang="ja-JP" altLang="en-US" dirty="0"/>
              <a:t>さんは</a:t>
            </a:r>
            <a:endParaRPr lang="en-US" altLang="ja-JP" dirty="0"/>
          </a:p>
          <a:p>
            <a:pPr algn="ctr"/>
            <a:r>
              <a:rPr lang="en-US" altLang="ja-JP" dirty="0"/>
              <a:t>X</a:t>
            </a:r>
            <a:r>
              <a:rPr lang="ja-JP" altLang="en-US" dirty="0"/>
              <a:t>にきます。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268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870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61143"/>
            <a:ext cx="10515600" cy="5015820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　</a:t>
            </a:r>
            <a:r>
              <a:rPr lang="en-US" altLang="ja-JP" dirty="0"/>
              <a:t>Place </a:t>
            </a:r>
            <a:r>
              <a:rPr lang="ja-JP" altLang="en-US" dirty="0"/>
              <a:t>　　　　</a:t>
            </a:r>
            <a:r>
              <a:rPr lang="ja-JP" altLang="en-US" dirty="0">
                <a:solidFill>
                  <a:srgbClr val="FF0000"/>
                </a:solidFill>
              </a:rPr>
              <a:t>に／へ</a:t>
            </a:r>
            <a:r>
              <a:rPr lang="ja-JP" altLang="en-US" dirty="0"/>
              <a:t>　　かえります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↑</a:t>
            </a:r>
            <a:r>
              <a:rPr lang="en-US" dirty="0"/>
              <a:t>				to go home</a:t>
            </a:r>
          </a:p>
          <a:p>
            <a:pPr marL="0" indent="0">
              <a:buNone/>
            </a:pPr>
            <a:r>
              <a:rPr lang="ja-JP" altLang="en-US" dirty="0"/>
              <a:t>　　↑</a:t>
            </a:r>
            <a:endParaRPr lang="en-US" altLang="ja-JP" dirty="0"/>
          </a:p>
          <a:p>
            <a:pPr marL="0" indent="0">
              <a:buNone/>
            </a:pPr>
            <a:r>
              <a:rPr lang="en-US" dirty="0"/>
              <a:t>The place you consider as your home</a:t>
            </a:r>
          </a:p>
          <a:p>
            <a:pPr marL="0" indent="0">
              <a:buNone/>
            </a:pPr>
            <a:r>
              <a:rPr lang="en-US" dirty="0"/>
              <a:t>EX.  </a:t>
            </a:r>
            <a:r>
              <a:rPr lang="ja-JP" altLang="en-US" dirty="0"/>
              <a:t>うち、カナダ、ちゅうごく、にほん</a:t>
            </a:r>
            <a:r>
              <a:rPr lang="en-US" altLang="ja-JP" dirty="0"/>
              <a:t>etc.</a:t>
            </a:r>
            <a:endParaRPr lang="en-US" dirty="0"/>
          </a:p>
        </p:txBody>
      </p:sp>
      <p:pic>
        <p:nvPicPr>
          <p:cNvPr id="1026" name="Picture 2" descr="家のイラスト3">
            <a:extLst>
              <a:ext uri="{FF2B5EF4-FFF2-40B4-BE49-F238E27FC236}">
                <a16:creationId xmlns:a16="http://schemas.microsoft.com/office/drawing/2014/main" id="{12B9776F-2988-41C1-AB0D-AE1EE94D0B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415" y="2538412"/>
            <a:ext cx="3042556" cy="284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477461E-0980-471E-80B3-D2A57F75844C}"/>
              </a:ext>
            </a:extLst>
          </p:cNvPr>
          <p:cNvSpPr/>
          <p:nvPr/>
        </p:nvSpPr>
        <p:spPr>
          <a:xfrm>
            <a:off x="994535" y="5695882"/>
            <a:ext cx="91119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ja-JP" sz="3200" dirty="0"/>
              <a:t>The Particle</a:t>
            </a:r>
            <a:r>
              <a:rPr lang="ja-JP" altLang="en-US" sz="3200" dirty="0"/>
              <a:t>　に／へ </a:t>
            </a:r>
            <a:r>
              <a:rPr lang="en-CA" altLang="ja-JP" sz="3200" dirty="0"/>
              <a:t>is used for the goal/destination. </a:t>
            </a:r>
            <a:endParaRPr lang="en-CA" sz="3200" dirty="0"/>
          </a:p>
        </p:txBody>
      </p:sp>
    </p:spTree>
    <p:extLst>
      <p:ext uri="{BB962C8B-B14F-4D97-AF65-F5344CB8AC3E}">
        <p14:creationId xmlns:p14="http://schemas.microsoft.com/office/powerpoint/2010/main" val="1171636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89380"/>
          </a:xfrm>
        </p:spPr>
        <p:txBody>
          <a:bodyPr>
            <a:noAutofit/>
          </a:bodyPr>
          <a:lstStyle/>
          <a:p>
            <a:r>
              <a:rPr lang="en-US" sz="4000" b="1" dirty="0"/>
              <a:t>Word order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58253"/>
            <a:ext cx="10515600" cy="531871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Topic </a:t>
            </a:r>
            <a:r>
              <a:rPr lang="ja-JP" altLang="en-US" dirty="0"/>
              <a:t>　　　</a:t>
            </a:r>
            <a:r>
              <a:rPr lang="en-US" dirty="0"/>
              <a:t>time </a:t>
            </a:r>
            <a:r>
              <a:rPr lang="ja-JP" altLang="en-US" dirty="0"/>
              <a:t>　　</a:t>
            </a:r>
            <a:r>
              <a:rPr lang="en-US" dirty="0"/>
              <a:t>place </a:t>
            </a:r>
            <a:r>
              <a:rPr lang="ja-JP" altLang="en-US" dirty="0"/>
              <a:t>　　　　　</a:t>
            </a:r>
            <a:r>
              <a:rPr lang="en-US" dirty="0"/>
              <a:t>object </a:t>
            </a:r>
            <a:r>
              <a:rPr lang="ja-JP" altLang="en-US" dirty="0"/>
              <a:t>　　　　　</a:t>
            </a:r>
            <a:r>
              <a:rPr lang="en-US" dirty="0"/>
              <a:t>verb</a:t>
            </a:r>
          </a:p>
          <a:p>
            <a:pPr marL="0" indent="0">
              <a:buNone/>
            </a:pPr>
            <a:r>
              <a:rPr lang="ja-JP" altLang="en-US" dirty="0"/>
              <a:t>わたしは　きょう　としょかんで　にほんごを　べんきょうします。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Topic </a:t>
            </a:r>
            <a:r>
              <a:rPr lang="ja-JP" altLang="en-US" dirty="0"/>
              <a:t>　　　</a:t>
            </a:r>
            <a:r>
              <a:rPr lang="en-US" dirty="0"/>
              <a:t>frequency   </a:t>
            </a:r>
            <a:r>
              <a:rPr lang="ja-JP" altLang="en-US" dirty="0"/>
              <a:t>　</a:t>
            </a:r>
            <a:r>
              <a:rPr lang="en-US" altLang="ja-JP" dirty="0"/>
              <a:t>place</a:t>
            </a:r>
            <a:r>
              <a:rPr lang="ja-JP" altLang="en-US" dirty="0"/>
              <a:t>　　　   </a:t>
            </a:r>
            <a:r>
              <a:rPr lang="en-US" altLang="ja-JP" dirty="0"/>
              <a:t>object</a:t>
            </a:r>
            <a:r>
              <a:rPr lang="ja-JP" altLang="en-US" dirty="0"/>
              <a:t>      </a:t>
            </a:r>
            <a:r>
              <a:rPr lang="en-US" dirty="0"/>
              <a:t>verb</a:t>
            </a:r>
          </a:p>
          <a:p>
            <a:pPr marL="0" indent="0">
              <a:buNone/>
            </a:pPr>
            <a:r>
              <a:rPr lang="ja-JP" altLang="en-US" dirty="0"/>
              <a:t>わたしは　ときどき　　だいがくで　テニスを    します。　　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　　　</a:t>
            </a:r>
            <a:endParaRPr lang="en-CA" altLang="ja-JP" dirty="0"/>
          </a:p>
          <a:p>
            <a:pPr marL="0" indent="0">
              <a:buNone/>
            </a:pPr>
            <a:r>
              <a:rPr lang="en-CA" altLang="ja-JP" dirty="0"/>
              <a:t>Topic          frequency    time       place             verb</a:t>
            </a:r>
          </a:p>
          <a:p>
            <a:pPr marL="0" indent="0">
              <a:buNone/>
            </a:pPr>
            <a:r>
              <a:rPr lang="ja-JP" altLang="en-US" dirty="0"/>
              <a:t>わたしは　まいにち　１０じに　だいがくに　いきます。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However, Japanese sentences are fairly flexible especially in the conversation. Several other  arrangements are possible.</a:t>
            </a:r>
          </a:p>
        </p:txBody>
      </p:sp>
    </p:spTree>
    <p:extLst>
      <p:ext uri="{BB962C8B-B14F-4D97-AF65-F5344CB8AC3E}">
        <p14:creationId xmlns:p14="http://schemas.microsoft.com/office/powerpoint/2010/main" val="3452287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600" y="504825"/>
            <a:ext cx="10515600" cy="803275"/>
          </a:xfrm>
        </p:spPr>
        <p:txBody>
          <a:bodyPr>
            <a:noAutofit/>
          </a:bodyPr>
          <a:lstStyle/>
          <a:p>
            <a:r>
              <a:rPr lang="en-US" sz="4000" dirty="0"/>
              <a:t>Describing Frequency</a:t>
            </a:r>
            <a:br>
              <a:rPr lang="en-US" sz="4000" dirty="0"/>
            </a:b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55700"/>
            <a:ext cx="10515600" cy="560245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ja-JP" altLang="en-US" sz="3200" dirty="0"/>
              <a:t>まいにち　　　　      </a:t>
            </a:r>
            <a:r>
              <a:rPr lang="en-US" altLang="ja-JP" sz="3200" dirty="0"/>
              <a:t>everyday</a:t>
            </a:r>
          </a:p>
          <a:p>
            <a:pPr marL="0" indent="0">
              <a:buNone/>
            </a:pPr>
            <a:r>
              <a:rPr lang="ja-JP" altLang="en-US" sz="3200" dirty="0"/>
              <a:t>まいあさ  </a:t>
            </a:r>
            <a:r>
              <a:rPr lang="en-US" altLang="ja-JP" sz="3200" dirty="0"/>
              <a:t>	          every morning	</a:t>
            </a:r>
          </a:p>
          <a:p>
            <a:pPr marL="0" indent="0">
              <a:buNone/>
            </a:pPr>
            <a:r>
              <a:rPr lang="ja-JP" altLang="en-US" sz="3200" dirty="0"/>
              <a:t>まいばん</a:t>
            </a:r>
            <a:r>
              <a:rPr lang="en-US" altLang="ja-JP" sz="3200" dirty="0"/>
              <a:t>	          every night</a:t>
            </a:r>
          </a:p>
          <a:p>
            <a:pPr marL="0" indent="0">
              <a:buNone/>
            </a:pPr>
            <a:r>
              <a:rPr lang="ja-JP" altLang="en-US" sz="3200" dirty="0"/>
              <a:t>まいしゅう</a:t>
            </a:r>
            <a:r>
              <a:rPr lang="en-US" altLang="ja-JP" sz="3200" dirty="0"/>
              <a:t>	          every week</a:t>
            </a:r>
          </a:p>
          <a:p>
            <a:pPr marL="0" indent="0">
              <a:buNone/>
            </a:pPr>
            <a:r>
              <a:rPr lang="ja-JP" altLang="en-US" sz="3200" dirty="0"/>
              <a:t>ときどき</a:t>
            </a:r>
            <a:r>
              <a:rPr lang="en-US" altLang="ja-JP" sz="3200" dirty="0"/>
              <a:t>	          sometimes</a:t>
            </a:r>
          </a:p>
          <a:p>
            <a:pPr marL="0" indent="0">
              <a:buNone/>
            </a:pPr>
            <a:r>
              <a:rPr lang="ja-JP" altLang="en-US" sz="3200" dirty="0"/>
              <a:t>いつも</a:t>
            </a:r>
            <a:r>
              <a:rPr lang="en-US" altLang="ja-JP" sz="3200" dirty="0"/>
              <a:t>		always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ja-JP" altLang="en-US" sz="3200" dirty="0"/>
              <a:t>わたしは　まいにち　にほんごを　べんきょうします。</a:t>
            </a:r>
            <a:endParaRPr lang="en-US" altLang="ja-JP" sz="3200" dirty="0"/>
          </a:p>
          <a:p>
            <a:pPr marL="0" indent="0">
              <a:buNone/>
            </a:pPr>
            <a:r>
              <a:rPr lang="en-US" altLang="ja-JP" sz="3200" dirty="0"/>
              <a:t>I study Japanese every day.</a:t>
            </a:r>
          </a:p>
          <a:p>
            <a:pPr marL="0" indent="0">
              <a:buNone/>
            </a:pPr>
            <a:endParaRPr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わたしは　ときどき　きっさてんに　いきます。</a:t>
            </a:r>
            <a:endParaRPr lang="en-US" altLang="ja-JP" sz="3200" dirty="0"/>
          </a:p>
          <a:p>
            <a:pPr marL="0" indent="0">
              <a:buNone/>
            </a:pPr>
            <a:r>
              <a:rPr lang="en-US" sz="3200" dirty="0"/>
              <a:t>I sometimes go to a coffee shop.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116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0096"/>
          </a:xfrm>
        </p:spPr>
        <p:txBody>
          <a:bodyPr>
            <a:normAutofit fontScale="90000"/>
          </a:bodyPr>
          <a:lstStyle/>
          <a:p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65222"/>
            <a:ext cx="10515600" cy="5711741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あまり＋ </a:t>
            </a:r>
            <a:r>
              <a:rPr lang="en-US" altLang="ja-JP" dirty="0"/>
              <a:t>negative</a:t>
            </a:r>
          </a:p>
          <a:p>
            <a:pPr marL="0" indent="0">
              <a:buNone/>
            </a:pPr>
            <a:r>
              <a:rPr lang="ja-JP" altLang="en-US" dirty="0"/>
              <a:t> </a:t>
            </a:r>
            <a:r>
              <a:rPr lang="en-US" altLang="ja-JP" dirty="0"/>
              <a:t>(not often; not very much)</a:t>
            </a:r>
            <a:r>
              <a:rPr lang="ja-JP" altLang="en-US" dirty="0"/>
              <a:t>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たけしさんは　</a:t>
            </a:r>
            <a:r>
              <a:rPr lang="ja-JP" altLang="en-US" dirty="0">
                <a:solidFill>
                  <a:srgbClr val="FF0000"/>
                </a:solidFill>
              </a:rPr>
              <a:t>あまり</a:t>
            </a:r>
            <a:r>
              <a:rPr lang="ja-JP" altLang="en-US" dirty="0"/>
              <a:t>　べんきょう</a:t>
            </a:r>
            <a:r>
              <a:rPr lang="ja-JP" altLang="en-US" dirty="0">
                <a:solidFill>
                  <a:srgbClr val="FF0000"/>
                </a:solidFill>
              </a:rPr>
              <a:t>しません</a:t>
            </a:r>
            <a:r>
              <a:rPr lang="ja-JP" altLang="en-US" dirty="0"/>
              <a:t>。</a:t>
            </a:r>
            <a:endParaRPr lang="en-US" altLang="ja-JP" dirty="0"/>
          </a:p>
          <a:p>
            <a:pPr marL="0" indent="0">
              <a:buNone/>
            </a:pPr>
            <a:r>
              <a:rPr lang="en-US" dirty="0"/>
              <a:t>     Takeshi does not study much.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ja-JP" altLang="en-US" dirty="0"/>
              <a:t>ぜんぜん</a:t>
            </a:r>
            <a:r>
              <a:rPr lang="en-US" altLang="ja-JP" dirty="0"/>
              <a:t>+ negative</a:t>
            </a:r>
          </a:p>
          <a:p>
            <a:pPr marL="0" indent="0">
              <a:buNone/>
            </a:pPr>
            <a:r>
              <a:rPr lang="en-US" altLang="ja-JP" dirty="0"/>
              <a:t> (never; not at all )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ja-JP" altLang="en-US" dirty="0"/>
              <a:t>わたしは　</a:t>
            </a:r>
            <a:r>
              <a:rPr lang="ja-JP" altLang="en-US" dirty="0">
                <a:solidFill>
                  <a:srgbClr val="FF0000"/>
                </a:solidFill>
              </a:rPr>
              <a:t>ぜんぜん</a:t>
            </a:r>
            <a:r>
              <a:rPr lang="ja-JP" altLang="en-US" dirty="0"/>
              <a:t>　テレビを　</a:t>
            </a:r>
            <a:r>
              <a:rPr lang="ja-JP" altLang="en-US" dirty="0">
                <a:solidFill>
                  <a:srgbClr val="FF0000"/>
                </a:solidFill>
              </a:rPr>
              <a:t>みません</a:t>
            </a:r>
            <a:r>
              <a:rPr lang="ja-JP" altLang="en-US" dirty="0"/>
              <a:t>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en-US" altLang="ja-JP" dirty="0"/>
              <a:t>I do not watch TV at all.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577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1379</TotalTime>
  <Words>476</Words>
  <Application>Microsoft Office PowerPoint</Application>
  <PresentationFormat>Widescreen</PresentationFormat>
  <Paragraphs>69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Arial</vt:lpstr>
      <vt:lpstr>Calibri Light</vt:lpstr>
      <vt:lpstr>Office Theme</vt:lpstr>
      <vt:lpstr>PowerPoint Presentation</vt:lpstr>
      <vt:lpstr>Placeに　いきます 　　　　　に/へ(え):  goal of movement </vt:lpstr>
      <vt:lpstr>Placeに　きます 　　　　　に／へ(え):  goal of movement </vt:lpstr>
      <vt:lpstr>PowerPoint Presentation</vt:lpstr>
      <vt:lpstr>Word order</vt:lpstr>
      <vt:lpstr>Describing Frequency </vt:lpstr>
      <vt:lpstr>PowerPoint Presentation</vt:lpstr>
    </vt:vector>
  </TitlesOfParts>
  <Company>University of Saskatchewan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Krasznai, Izumi</dc:creator>
  <cp:lastModifiedBy>Adachi, Izumi</cp:lastModifiedBy>
  <cp:revision>64</cp:revision>
  <dcterms:created xsi:type="dcterms:W3CDTF">2015-05-12T20:50:56Z</dcterms:created>
  <dcterms:modified xsi:type="dcterms:W3CDTF">2021-10-20T15:56:08Z</dcterms:modified>
</cp:coreProperties>
</file>